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ter" panose="02000503000000020004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1" d="100"/>
          <a:sy n="101" d="100"/>
        </p:scale>
        <p:origin x="2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275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9535"/>
            <a:ext cx="78269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42103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272525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511623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2B0AFF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2201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B0AFF"/>
          </a:solidFill>
          <a:ln/>
        </p:spPr>
      </p:sp>
      <p:sp>
        <p:nvSpPr>
          <p:cNvPr id="6" name="Text 4"/>
          <p:cNvSpPr/>
          <p:nvPr/>
        </p:nvSpPr>
        <p:spPr>
          <a:xfrm>
            <a:off x="2755761" y="237208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3599497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Promote exclusive benefits to convert 73% non-subscribers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542103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272525"/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2511623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2B0AFF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2201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B0AFF"/>
          </a:solidFill>
          <a:ln/>
        </p:spPr>
      </p:sp>
      <p:sp>
        <p:nvSpPr>
          <p:cNvPr id="12" name="Text 10"/>
          <p:cNvSpPr/>
          <p:nvPr/>
        </p:nvSpPr>
        <p:spPr>
          <a:xfrm>
            <a:off x="7178933" y="237208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3599497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Reward repeat buyers to strengthen 80% loyal base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2542103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272525"/>
          </a:solidFill>
          <a:ln/>
        </p:spPr>
      </p:sp>
      <p:sp>
        <p:nvSpPr>
          <p:cNvPr id="16" name="Shape 14"/>
          <p:cNvSpPr/>
          <p:nvPr/>
        </p:nvSpPr>
        <p:spPr>
          <a:xfrm>
            <a:off x="9640133" y="2511623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2B0AFF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2201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B0AFF"/>
          </a:solidFill>
          <a:ln/>
        </p:spPr>
      </p:sp>
      <p:sp>
        <p:nvSpPr>
          <p:cNvPr id="18" name="Text 16"/>
          <p:cNvSpPr/>
          <p:nvPr/>
        </p:nvSpPr>
        <p:spPr>
          <a:xfrm>
            <a:off x="11602105" y="237208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3109079"/>
            <a:ext cx="3211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3599497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Balance 43% discount usage with margin control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93790" y="5149572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272525"/>
          </a:solidFill>
          <a:ln/>
        </p:spPr>
      </p:sp>
      <p:sp>
        <p:nvSpPr>
          <p:cNvPr id="22" name="Shape 20"/>
          <p:cNvSpPr/>
          <p:nvPr/>
        </p:nvSpPr>
        <p:spPr>
          <a:xfrm>
            <a:off x="793790" y="5119092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2B0AFF"/>
          </a:solidFill>
          <a:ln/>
        </p:spPr>
      </p:sp>
      <p:sp>
        <p:nvSpPr>
          <p:cNvPr id="23" name="Shape 21"/>
          <p:cNvSpPr/>
          <p:nvPr/>
        </p:nvSpPr>
        <p:spPr>
          <a:xfrm>
            <a:off x="3657540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B0AFF"/>
          </a:solidFill>
          <a:ln/>
        </p:spPr>
      </p:sp>
      <p:sp>
        <p:nvSpPr>
          <p:cNvPr id="24" name="Text 22"/>
          <p:cNvSpPr/>
          <p:nvPr/>
        </p:nvSpPr>
        <p:spPr>
          <a:xfrm>
            <a:off x="3861614" y="497955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1051084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1051084" y="6206966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Highlight top-rated items in marketing campaigns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7428548" y="5149572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272525"/>
          </a:solidFill>
          <a:ln/>
        </p:spPr>
      </p:sp>
      <p:sp>
        <p:nvSpPr>
          <p:cNvPr id="28" name="Shape 26"/>
          <p:cNvSpPr/>
          <p:nvPr/>
        </p:nvSpPr>
        <p:spPr>
          <a:xfrm>
            <a:off x="7428548" y="5119092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2B0AFF"/>
          </a:solidFill>
          <a:ln/>
        </p:spPr>
      </p:sp>
      <p:sp>
        <p:nvSpPr>
          <p:cNvPr id="29" name="Shape 27"/>
          <p:cNvSpPr/>
          <p:nvPr/>
        </p:nvSpPr>
        <p:spPr>
          <a:xfrm>
            <a:off x="10292298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B0AFF"/>
          </a:solidFill>
          <a:ln/>
        </p:spPr>
      </p:sp>
      <p:sp>
        <p:nvSpPr>
          <p:cNvPr id="30" name="Text 28"/>
          <p:cNvSpPr/>
          <p:nvPr/>
        </p:nvSpPr>
        <p:spPr>
          <a:xfrm>
            <a:off x="10496371" y="497955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endParaRPr lang="en-US" sz="2100" dirty="0"/>
          </a:p>
        </p:txBody>
      </p:sp>
      <p:sp>
        <p:nvSpPr>
          <p:cNvPr id="31" name="Text 29"/>
          <p:cNvSpPr/>
          <p:nvPr/>
        </p:nvSpPr>
        <p:spPr>
          <a:xfrm>
            <a:off x="7685842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32" name="Text 30"/>
          <p:cNvSpPr/>
          <p:nvPr/>
        </p:nvSpPr>
        <p:spPr>
          <a:xfrm>
            <a:off x="7685842" y="6206966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on high-revenue segments and express shipping users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782717"/>
            <a:ext cx="5522357" cy="69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 Overview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259473" y="1914525"/>
            <a:ext cx="2348508" cy="728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00"/>
              </a:lnSpc>
              <a:buNone/>
            </a:pPr>
            <a:r>
              <a:rPr lang="en-US" sz="57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3,900</a:t>
            </a:r>
            <a:endParaRPr lang="en-US" sz="5700" dirty="0"/>
          </a:p>
        </p:txBody>
      </p:sp>
      <p:sp>
        <p:nvSpPr>
          <p:cNvPr id="5" name="Text 2"/>
          <p:cNvSpPr/>
          <p:nvPr/>
        </p:nvSpPr>
        <p:spPr>
          <a:xfrm>
            <a:off x="6259473" y="2919413"/>
            <a:ext cx="234850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Total Purchases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259473" y="3396972"/>
            <a:ext cx="2348508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Transactions analyzed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8884087" y="1914525"/>
            <a:ext cx="2348508" cy="728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00"/>
              </a:lnSpc>
              <a:buNone/>
            </a:pPr>
            <a:r>
              <a:rPr lang="en-US" sz="57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18</a:t>
            </a:r>
            <a:endParaRPr lang="en-US" sz="5700" dirty="0"/>
          </a:p>
        </p:txBody>
      </p:sp>
      <p:sp>
        <p:nvSpPr>
          <p:cNvPr id="8" name="Text 5"/>
          <p:cNvSpPr/>
          <p:nvPr/>
        </p:nvSpPr>
        <p:spPr>
          <a:xfrm>
            <a:off x="8884087" y="2919413"/>
            <a:ext cx="234850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Points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8884087" y="3396972"/>
            <a:ext cx="2348508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Features per transaction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1508700" y="1914525"/>
            <a:ext cx="2348508" cy="728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00"/>
              </a:lnSpc>
              <a:buNone/>
            </a:pPr>
            <a:r>
              <a:rPr lang="en-US" sz="57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$59.76</a:t>
            </a:r>
            <a:endParaRPr lang="en-US" sz="5700" dirty="0"/>
          </a:p>
        </p:txBody>
      </p:sp>
      <p:sp>
        <p:nvSpPr>
          <p:cNvPr id="11" name="Text 8"/>
          <p:cNvSpPr/>
          <p:nvPr/>
        </p:nvSpPr>
        <p:spPr>
          <a:xfrm>
            <a:off x="11508700" y="2919413"/>
            <a:ext cx="234850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Avg Purchase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1508700" y="3396972"/>
            <a:ext cx="2348508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 transaction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8884087" y="4655820"/>
            <a:ext cx="2348508" cy="728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00"/>
              </a:lnSpc>
              <a:buNone/>
            </a:pPr>
            <a:r>
              <a:rPr lang="en-US" sz="57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3.75</a:t>
            </a:r>
            <a:endParaRPr lang="en-US" sz="5700" dirty="0"/>
          </a:p>
        </p:txBody>
      </p:sp>
      <p:sp>
        <p:nvSpPr>
          <p:cNvPr id="14" name="Text 11"/>
          <p:cNvSpPr/>
          <p:nvPr/>
        </p:nvSpPr>
        <p:spPr>
          <a:xfrm>
            <a:off x="8884087" y="5660708"/>
            <a:ext cx="234850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Avg Rating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8884087" y="6138267"/>
            <a:ext cx="2348508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satisfaction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6259473" y="6740128"/>
            <a:ext cx="7597854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data spanning demographics, purchase details, and shopping behavior across 50 locations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70642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Preparation Journey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Imported dataset using pandas for initial exploration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Missing Data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Imputed 37 missing review ratings using category medians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Created age groups and purchase frequency metrics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Standardization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Renamed columns to snake case, removed redundant fields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2B0AFF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28910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Loaded cleaned data into PostgreSQL for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523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Revenue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328154"/>
            <a:ext cx="29781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Gender Revenue Split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90929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Male: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$157,890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47627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Female: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$75,191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04324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Male customers generate 68% of total revenue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3328154"/>
            <a:ext cx="31583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Category Performance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42721" y="390929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Clothing: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$104K (45%)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447627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Accessories: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$74K (32%)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504324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Footwear: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$36K (15%)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561022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Outerwear:</a:t>
            </a: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$19K (8%)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65967"/>
            <a:ext cx="60302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Smart Discount Users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114907"/>
            <a:ext cx="3664744" cy="2592348"/>
          </a:xfrm>
          <a:prstGeom prst="roundRect">
            <a:avLst>
              <a:gd name="adj" fmla="val 3675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514624" y="234934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B0AFF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1790" y="2536388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146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839 Customers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514624" y="3747016"/>
            <a:ext cx="31958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Used discounts but spent above average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171748" y="2114907"/>
            <a:ext cx="3664863" cy="2592348"/>
          </a:xfrm>
          <a:prstGeom prst="roundRect">
            <a:avLst>
              <a:gd name="adj" fmla="val 3675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10406182" y="234934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B0AFF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93348" y="2536388"/>
            <a:ext cx="306110" cy="3061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406182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High-Value Buyers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10406182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Discount-savvy yet premium spenders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6280190" y="4934069"/>
            <a:ext cx="7556421" cy="2229445"/>
          </a:xfrm>
          <a:prstGeom prst="roundRect">
            <a:avLst>
              <a:gd name="adj" fmla="val 4273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514624" y="516850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B0AFF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1790" y="5355550"/>
            <a:ext cx="306110" cy="30611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514624" y="6075759"/>
            <a:ext cx="30091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Strategic Opportunity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6514624" y="6566178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Prime segment for loyalty programs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59275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Product Performance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83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Top Rated Products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74951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Gloves - 3.86 rating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19170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Sandals - 3.84 rating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633907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Boots - 3.82 rating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076105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Hat - 3.80 rating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51830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Skirt - 3.78 rating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108019"/>
            <a:ext cx="37279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Discount-Dependent Items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93790" y="568916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Hat: 50% discount rate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13136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Sneakers: 49.66%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657356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Coat: 49.07%</a:t>
            </a:r>
            <a:endParaRPr lang="en-US" sz="175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67370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14708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New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14708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2A1999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15506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15506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2A1999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16962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Loyal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169628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3,116 customers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80% of customers classified as loyal - strong retention foundation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0089" y="557927"/>
            <a:ext cx="5428774" cy="634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Subscription Analysis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2701290" y="2916674"/>
            <a:ext cx="2495669" cy="5072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39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27%</a:t>
            </a:r>
            <a:endParaRPr lang="en-US" sz="39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446" y="1648539"/>
            <a:ext cx="3043595" cy="304359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81049" y="4945737"/>
            <a:ext cx="2536388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Subscription Rate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10089" y="5384363"/>
            <a:ext cx="6478310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1,053 subscribed customers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9433203" y="2916674"/>
            <a:ext cx="2495669" cy="5072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39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73%</a:t>
            </a:r>
            <a:endParaRPr lang="en-US" sz="39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9359" y="1648539"/>
            <a:ext cx="3043595" cy="304359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412962" y="4945737"/>
            <a:ext cx="2536388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Non-Subscribers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7442002" y="5384363"/>
            <a:ext cx="6478310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2,847 customers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710089" y="6140053"/>
            <a:ext cx="2536388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Subscribers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710089" y="6659880"/>
            <a:ext cx="6357580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Avg spend: </a:t>
            </a:r>
            <a:r>
              <a:rPr lang="en-US" sz="15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$59.49</a:t>
            </a:r>
            <a:endParaRPr lang="en-US" sz="1550" dirty="0"/>
          </a:p>
        </p:txBody>
      </p:sp>
      <p:sp>
        <p:nvSpPr>
          <p:cNvPr id="13" name="Text 9"/>
          <p:cNvSpPr/>
          <p:nvPr/>
        </p:nvSpPr>
        <p:spPr>
          <a:xfrm>
            <a:off x="710089" y="7166967"/>
            <a:ext cx="6357580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revenue: </a:t>
            </a:r>
            <a:r>
              <a:rPr lang="en-US" sz="15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$62,645</a:t>
            </a:r>
            <a:endParaRPr lang="en-US" sz="1550" dirty="0"/>
          </a:p>
        </p:txBody>
      </p:sp>
      <p:sp>
        <p:nvSpPr>
          <p:cNvPr id="14" name="Text 10"/>
          <p:cNvSpPr/>
          <p:nvPr/>
        </p:nvSpPr>
        <p:spPr>
          <a:xfrm>
            <a:off x="7570351" y="6140053"/>
            <a:ext cx="2536388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Non-Subscribers</a:t>
            </a:r>
            <a:endParaRPr lang="en-US" sz="1950" dirty="0"/>
          </a:p>
        </p:txBody>
      </p:sp>
      <p:sp>
        <p:nvSpPr>
          <p:cNvPr id="15" name="Text 11"/>
          <p:cNvSpPr/>
          <p:nvPr/>
        </p:nvSpPr>
        <p:spPr>
          <a:xfrm>
            <a:off x="7570351" y="6659880"/>
            <a:ext cx="6357580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Avg spend: </a:t>
            </a:r>
            <a:r>
              <a:rPr lang="en-US" sz="15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$59.87</a:t>
            </a:r>
            <a:endParaRPr lang="en-US" sz="1550" dirty="0"/>
          </a:p>
        </p:txBody>
      </p:sp>
      <p:sp>
        <p:nvSpPr>
          <p:cNvPr id="16" name="Text 12"/>
          <p:cNvSpPr/>
          <p:nvPr/>
        </p:nvSpPr>
        <p:spPr>
          <a:xfrm>
            <a:off x="7570351" y="7166967"/>
            <a:ext cx="6357580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revenue: $170,436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39791" y="3332560"/>
            <a:ext cx="5949910" cy="620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Interactive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215900" y="427636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visualization of customer behavior, revenue trends, and product performance across all segments</a:t>
            </a: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13C926-5B24-9134-677A-679ACA358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2401854"/>
            <a:ext cx="7010400" cy="423543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368</Words>
  <Application>Microsoft Macintosh PowerPoint</Application>
  <PresentationFormat>Custom</PresentationFormat>
  <Paragraphs>112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Inter</vt:lpstr>
      <vt:lpstr>Inter Bold</vt:lpstr>
      <vt:lpstr>Inter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aman kumar</cp:lastModifiedBy>
  <cp:revision>2</cp:revision>
  <dcterms:created xsi:type="dcterms:W3CDTF">2025-12-07T05:41:21Z</dcterms:created>
  <dcterms:modified xsi:type="dcterms:W3CDTF">2025-12-07T05:45:41Z</dcterms:modified>
</cp:coreProperties>
</file>